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359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81" autoAdjust="0"/>
    <p:restoredTop sz="83417" autoAdjust="0"/>
  </p:normalViewPr>
  <p:slideViewPr>
    <p:cSldViewPr snapToGrid="0" showGuides="1">
      <p:cViewPr varScale="1">
        <p:scale>
          <a:sx n="71" d="100"/>
          <a:sy n="71" d="100"/>
        </p:scale>
        <p:origin x="199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397CF-E02E-4903-A055-890F16227311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AB66-6B1B-4D33-8EC2-D94AB424B2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1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029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AB850-2D0A-47B1-B44D-01B7D8B3C3CE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7679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Vanaf</a:t>
            </a:r>
            <a:r>
              <a:rPr lang="nl-NL" baseline="0" dirty="0"/>
              <a:t> 1970 flinke stijging tot 200.000 ha </a:t>
            </a:r>
          </a:p>
          <a:p>
            <a:r>
              <a:rPr lang="nl-NL" baseline="0" dirty="0"/>
              <a:t>Oorzaken</a:t>
            </a:r>
            <a:r>
              <a:rPr lang="nl-NL" baseline="0" dirty="0">
                <a:sym typeface="Wingdings" panose="05000000000000000000" pitchFamily="2" charset="2"/>
              </a:rPr>
              <a:t> snijmais makkelijk te telen, hoge productie en constante kwaliteit. </a:t>
            </a:r>
          </a:p>
          <a:p>
            <a:r>
              <a:rPr lang="nl-NL" baseline="0" dirty="0">
                <a:sym typeface="Wingdings" panose="05000000000000000000" pitchFamily="2" charset="2"/>
              </a:rPr>
              <a:t>Hoge VEM waarde is gunstig voor melkproductie  hoge energie/eiwit verhouding. Makkelijk te telen op afstand. Weinig werk aan. </a:t>
            </a:r>
          </a:p>
          <a:p>
            <a:r>
              <a:rPr lang="nl-NL" baseline="0" dirty="0">
                <a:sym typeface="Wingdings" panose="05000000000000000000" pitchFamily="2" charset="2"/>
              </a:rPr>
              <a:t>Laatste jaren ook stijging in Noordelijke provincies  ontwikkeling vroege gewassen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AB850-2D0A-47B1-B44D-01B7D8B3C3C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4720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Ontwikkeling van de plant. </a:t>
            </a:r>
          </a:p>
          <a:p>
            <a:pPr marL="171450" indent="-171450">
              <a:buFontTx/>
              <a:buChar char="-"/>
            </a:pPr>
            <a:r>
              <a:rPr lang="nl-NL" dirty="0"/>
              <a:t>Laatrijpe planten met hoge opbrengst,</a:t>
            </a:r>
            <a:r>
              <a:rPr lang="nl-NL" baseline="0" dirty="0"/>
              <a:t> lage </a:t>
            </a:r>
            <a:r>
              <a:rPr lang="nl-NL" baseline="0" dirty="0" err="1"/>
              <a:t>ds</a:t>
            </a:r>
            <a:r>
              <a:rPr lang="nl-NL" baseline="0" dirty="0"/>
              <a:t> (23-28%) </a:t>
            </a:r>
          </a:p>
          <a:p>
            <a:pPr marL="171450" indent="-171450">
              <a:buFontTx/>
              <a:buChar char="-"/>
            </a:pPr>
            <a:r>
              <a:rPr lang="nl-NL" baseline="0" dirty="0"/>
              <a:t>Jaren 80 </a:t>
            </a:r>
            <a:r>
              <a:rPr lang="nl-NL" baseline="0" dirty="0">
                <a:sym typeface="Wingdings" panose="05000000000000000000" pitchFamily="2" charset="2"/>
              </a:rPr>
              <a:t> </a:t>
            </a:r>
            <a:r>
              <a:rPr lang="nl-NL" baseline="0" dirty="0" err="1">
                <a:sym typeface="Wingdings" panose="05000000000000000000" pitchFamily="2" charset="2"/>
              </a:rPr>
              <a:t>vroegheid</a:t>
            </a:r>
            <a:r>
              <a:rPr lang="nl-NL" baseline="0" dirty="0">
                <a:sym typeface="Wingdings" panose="05000000000000000000" pitchFamily="2" charset="2"/>
              </a:rPr>
              <a:t> en opbrengst </a:t>
            </a:r>
          </a:p>
          <a:p>
            <a:pPr marL="171450" indent="-171450">
              <a:buFontTx/>
              <a:buChar char="-"/>
            </a:pPr>
            <a:endParaRPr lang="nl-NL" baseline="0" dirty="0">
              <a:sym typeface="Wingdings" panose="05000000000000000000" pitchFamily="2" charset="2"/>
            </a:endParaRPr>
          </a:p>
          <a:p>
            <a:pPr marL="171450" indent="-171450">
              <a:buFontTx/>
              <a:buChar char="-"/>
            </a:pPr>
            <a:r>
              <a:rPr lang="nl-NL" baseline="0" dirty="0">
                <a:sym typeface="Wingdings" panose="05000000000000000000" pitchFamily="2" charset="2"/>
              </a:rPr>
              <a:t>Momenteel  </a:t>
            </a:r>
            <a:r>
              <a:rPr lang="nl-NL" baseline="0" dirty="0" err="1">
                <a:sym typeface="Wingdings" panose="05000000000000000000" pitchFamily="2" charset="2"/>
              </a:rPr>
              <a:t>ds</a:t>
            </a:r>
            <a:r>
              <a:rPr lang="nl-NL" baseline="0" dirty="0">
                <a:sym typeface="Wingdings" panose="05000000000000000000" pitchFamily="2" charset="2"/>
              </a:rPr>
              <a:t> van 32-35 %  teelt ook in Noord en West Nederland mogelijk. Zuiden 3 weken eerder oogst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AB850-2D0A-47B1-B44D-01B7D8B3C3CE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181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Korrelmais</a:t>
            </a:r>
            <a:r>
              <a:rPr lang="nl-NL" dirty="0">
                <a:sym typeface="Wingdings" panose="05000000000000000000" pitchFamily="2" charset="2"/>
              </a:rPr>
              <a:t> droge korrel, dorsen en stro op</a:t>
            </a:r>
            <a:r>
              <a:rPr lang="nl-NL" baseline="0" dirty="0">
                <a:sym typeface="Wingdings" panose="05000000000000000000" pitchFamily="2" charset="2"/>
              </a:rPr>
              <a:t> het land.  nu vooral voor pluimveevoeder </a:t>
            </a:r>
          </a:p>
          <a:p>
            <a:r>
              <a:rPr lang="nl-NL" baseline="0" dirty="0">
                <a:sym typeface="Wingdings" panose="05000000000000000000" pitchFamily="2" charset="2"/>
              </a:rPr>
              <a:t>CCM korrel met gedeelte van spil.  gemalen en ingekuild. krachtvoer  varkens (25-50% spil) koeien (100%spil) </a:t>
            </a:r>
          </a:p>
          <a:p>
            <a:r>
              <a:rPr lang="nl-NL" baseline="0" dirty="0" err="1">
                <a:sym typeface="Wingdings" panose="05000000000000000000" pitchFamily="2" charset="2"/>
              </a:rPr>
              <a:t>Mks</a:t>
            </a:r>
            <a:r>
              <a:rPr lang="nl-NL" baseline="0" dirty="0">
                <a:sym typeface="Wingdings" panose="05000000000000000000" pitchFamily="2" charset="2"/>
              </a:rPr>
              <a:t> gehakselde kolf met binnenste schutbladeren en kolfsteel.  inkuilen en als krachtvoer voor rundvee </a:t>
            </a:r>
          </a:p>
          <a:p>
            <a:r>
              <a:rPr lang="nl-NL" baseline="0" dirty="0">
                <a:sym typeface="Wingdings" panose="05000000000000000000" pitchFamily="2" charset="2"/>
              </a:rPr>
              <a:t>Suikermais Hoog suikergehalte door tijdig maaien en inhoud zaad blijft gedeeltelijk bestaan uit suikers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AB850-2D0A-47B1-B44D-01B7D8B3C3C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5676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607" y="5004932"/>
            <a:ext cx="6507000" cy="481473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3375" spc="-68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100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1062" y="6325170"/>
            <a:ext cx="3690938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8" y="6325170"/>
            <a:ext cx="602456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0BEC53-6C66-491A-8262-6C9644C07152}" type="datetime1">
              <a:rPr lang="nl-NL" noProof="0" smtClean="0"/>
              <a:t>12-10-2022</a:t>
            </a:fld>
            <a:endParaRPr lang="nl-NL" noProof="0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792516" y="5896036"/>
            <a:ext cx="2062840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7698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9" y="4878640"/>
            <a:ext cx="7922419" cy="1250698"/>
          </a:xfrm>
        </p:spPr>
        <p:txBody>
          <a:bodyPr/>
          <a:lstStyle>
            <a:lvl1pPr>
              <a:lnSpc>
                <a:spcPct val="100000"/>
              </a:lnSpc>
              <a:defRPr spc="-23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BB-AA3D-402D-A179-A9C017A3453D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" y="0"/>
            <a:ext cx="9143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8607" y="4878640"/>
            <a:ext cx="664368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2250" b="1" kern="1200" spc="-23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7" y="6308770"/>
            <a:ext cx="6075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5539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10" y="-1368000"/>
            <a:ext cx="7581023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DE01-3480-42CF-9B50-C0496424F63F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611" y="296871"/>
            <a:ext cx="6379369" cy="5832475"/>
          </a:xfrm>
        </p:spPr>
        <p:txBody>
          <a:bodyPr numCol="1" spcCol="180000" anchor="ctr"/>
          <a:lstStyle>
            <a:lvl1pPr marL="243000" indent="-243000">
              <a:spcBef>
                <a:spcPts val="675"/>
              </a:spcBef>
              <a:defRPr sz="1688">
                <a:solidFill>
                  <a:schemeClr val="tx1"/>
                </a:solidFill>
              </a:defRPr>
            </a:lvl1pPr>
            <a:lvl2pPr marL="486000" indent="-243000">
              <a:spcBef>
                <a:spcPts val="675"/>
              </a:spcBef>
              <a:defRPr sz="1688">
                <a:solidFill>
                  <a:schemeClr val="tx1"/>
                </a:solidFill>
              </a:defRPr>
            </a:lvl2pPr>
            <a:lvl3pPr marL="729000" indent="-243000">
              <a:spcBef>
                <a:spcPts val="0"/>
              </a:spcBef>
              <a:defRPr sz="1688">
                <a:solidFill>
                  <a:schemeClr val="tx1"/>
                </a:solidFill>
              </a:defRPr>
            </a:lvl3pPr>
            <a:lvl4pPr>
              <a:spcBef>
                <a:spcPts val="675"/>
              </a:spcBef>
              <a:defRPr sz="1688">
                <a:solidFill>
                  <a:schemeClr val="tx1"/>
                </a:solidFill>
              </a:defRPr>
            </a:lvl4pPr>
            <a:lvl5pPr>
              <a:spcBef>
                <a:spcPts val="675"/>
              </a:spcBef>
              <a:defRPr sz="1688">
                <a:solidFill>
                  <a:schemeClr val="tx1"/>
                </a:solidFill>
              </a:defRPr>
            </a:lvl5pPr>
            <a:lvl6pPr>
              <a:spcBef>
                <a:spcPts val="675"/>
              </a:spcBef>
              <a:defRPr sz="1688">
                <a:solidFill>
                  <a:schemeClr val="tx1"/>
                </a:solidFill>
              </a:defRPr>
            </a:lvl6pPr>
            <a:lvl7pPr>
              <a:spcBef>
                <a:spcPts val="675"/>
              </a:spcBef>
              <a:defRPr sz="1688">
                <a:solidFill>
                  <a:schemeClr val="tx1"/>
                </a:solidFill>
              </a:defRPr>
            </a:lvl7pPr>
            <a:lvl8pPr>
              <a:spcBef>
                <a:spcPts val="675"/>
              </a:spcBef>
              <a:defRPr sz="1688">
                <a:solidFill>
                  <a:schemeClr val="tx1"/>
                </a:solidFill>
              </a:defRPr>
            </a:lvl8pPr>
            <a:lvl9pPr>
              <a:spcBef>
                <a:spcPts val="675"/>
              </a:spcBef>
              <a:defRPr sz="1688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7" y="6308770"/>
            <a:ext cx="6075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2943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10" y="-1368000"/>
            <a:ext cx="7581023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9DF6-5FCC-4E20-A137-51BC7E33C7E6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608" y="296871"/>
            <a:ext cx="8586788" cy="5832475"/>
          </a:xfrm>
        </p:spPr>
        <p:txBody>
          <a:bodyPr numCol="1" spcCol="180000" anchor="ctr"/>
          <a:lstStyle>
            <a:lvl1pPr marL="243000" indent="-243000">
              <a:spcBef>
                <a:spcPts val="675"/>
              </a:spcBef>
              <a:defRPr sz="1688">
                <a:solidFill>
                  <a:schemeClr val="accent1"/>
                </a:solidFill>
              </a:defRPr>
            </a:lvl1pPr>
            <a:lvl2pPr marL="486000" indent="-243000">
              <a:spcBef>
                <a:spcPts val="675"/>
              </a:spcBef>
              <a:defRPr sz="1688">
                <a:solidFill>
                  <a:schemeClr val="accent1"/>
                </a:solidFill>
              </a:defRPr>
            </a:lvl2pPr>
            <a:lvl3pPr marL="729000" indent="-243000">
              <a:spcBef>
                <a:spcPts val="0"/>
              </a:spcBef>
              <a:defRPr sz="1688">
                <a:solidFill>
                  <a:schemeClr val="accent1"/>
                </a:solidFill>
              </a:defRPr>
            </a:lvl3pPr>
            <a:lvl4pPr>
              <a:spcBef>
                <a:spcPts val="675"/>
              </a:spcBef>
              <a:defRPr sz="1688">
                <a:solidFill>
                  <a:schemeClr val="accent1"/>
                </a:solidFill>
              </a:defRPr>
            </a:lvl4pPr>
            <a:lvl5pPr>
              <a:spcBef>
                <a:spcPts val="675"/>
              </a:spcBef>
              <a:defRPr sz="1688">
                <a:solidFill>
                  <a:schemeClr val="accent1"/>
                </a:solidFill>
              </a:defRPr>
            </a:lvl5pPr>
            <a:lvl6pPr>
              <a:spcBef>
                <a:spcPts val="675"/>
              </a:spcBef>
              <a:defRPr sz="1688">
                <a:solidFill>
                  <a:schemeClr val="accent1"/>
                </a:solidFill>
              </a:defRPr>
            </a:lvl6pPr>
            <a:lvl7pPr>
              <a:spcBef>
                <a:spcPts val="675"/>
              </a:spcBef>
              <a:defRPr sz="1688">
                <a:solidFill>
                  <a:schemeClr val="accent1"/>
                </a:solidFill>
              </a:defRPr>
            </a:lvl7pPr>
            <a:lvl8pPr>
              <a:spcBef>
                <a:spcPts val="675"/>
              </a:spcBef>
              <a:defRPr sz="1688">
                <a:solidFill>
                  <a:schemeClr val="accent1"/>
                </a:solidFill>
              </a:defRPr>
            </a:lvl8pPr>
            <a:lvl9pPr>
              <a:spcBef>
                <a:spcPts val="675"/>
              </a:spcBef>
              <a:defRPr sz="1688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70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740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608" y="1709738"/>
            <a:ext cx="8586788" cy="4419599"/>
          </a:xfrm>
        </p:spPr>
        <p:txBody>
          <a:bodyPr numCol="2" spcCol="180000"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</p:spTree>
    <p:extLst>
      <p:ext uri="{BB962C8B-B14F-4D97-AF65-F5344CB8AC3E}">
        <p14:creationId xmlns:p14="http://schemas.microsoft.com/office/powerpoint/2010/main" val="204757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12" y="296863"/>
            <a:ext cx="4229099" cy="1160403"/>
          </a:xfrm>
        </p:spPr>
        <p:txBody>
          <a:bodyPr/>
          <a:lstStyle/>
          <a:p>
            <a:r>
              <a:rPr lang="nl-NL" noProof="0" dirty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38DD-7B9B-4187-B15F-CA706FB7F2BF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610" y="1709738"/>
            <a:ext cx="4233863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31537" y="0"/>
            <a:ext cx="4512467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49416" y="6308770"/>
            <a:ext cx="6075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878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1537" y="296863"/>
            <a:ext cx="42290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CD8-A649-4824-9F9C-F7DAF78B876D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31537" y="1709738"/>
            <a:ext cx="4233863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" y="0"/>
            <a:ext cx="4512467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12026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11" y="296863"/>
            <a:ext cx="857830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610" y="1709738"/>
            <a:ext cx="4233863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23057" y="1700213"/>
            <a:ext cx="424234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31534" y="5722946"/>
            <a:ext cx="4233861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57700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EA8-D406-4DE0-9C63-B6B0DEA56C5C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8606" y="5722946"/>
            <a:ext cx="4233861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8610" y="1700213"/>
            <a:ext cx="424234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31536" y="1700213"/>
            <a:ext cx="361788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11" y="296863"/>
            <a:ext cx="857830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5935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" y="0"/>
            <a:ext cx="9143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DB9-8966-4269-B009-409D6A203F05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8606" y="5722946"/>
            <a:ext cx="5364276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8611" y="1700213"/>
            <a:ext cx="2612573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15000" y="1700213"/>
            <a:ext cx="3150394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11" y="296863"/>
            <a:ext cx="857830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030314" y="1711833"/>
            <a:ext cx="2612573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8280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100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1062" y="6325170"/>
            <a:ext cx="3690938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8" y="6325170"/>
            <a:ext cx="602456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111CDB-CE47-42D8-BA9F-C515F5D3223B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100" y="3958234"/>
            <a:ext cx="6507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2869" spc="-85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70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4326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8" y="1709738"/>
            <a:ext cx="8586788" cy="4419599"/>
          </a:xfrm>
        </p:spPr>
        <p:txBody>
          <a:bodyPr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69047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" y="0"/>
            <a:ext cx="9143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100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1062" y="6325170"/>
            <a:ext cx="3690938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8" y="6325170"/>
            <a:ext cx="602456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D67444-35CA-4F30-A69C-8F275EF502B8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989" y="2610364"/>
            <a:ext cx="4233862" cy="3518983"/>
          </a:xfrm>
        </p:spPr>
        <p:txBody>
          <a:bodyPr>
            <a:normAutofit/>
          </a:bodyPr>
          <a:lstStyle>
            <a:lvl1pPr marL="0" indent="0" algn="l">
              <a:buNone/>
              <a:defRPr sz="1688">
                <a:solidFill>
                  <a:schemeClr val="accent3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607" y="296862"/>
            <a:ext cx="5398294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2869" spc="-85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70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1423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" y="4"/>
            <a:ext cx="9143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100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1062" y="6325170"/>
            <a:ext cx="3690938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8" y="6325170"/>
            <a:ext cx="602456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F04B2F-7CB4-4EC9-8DAE-E7C3ED683122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988" y="5155915"/>
            <a:ext cx="5751000" cy="973424"/>
          </a:xfrm>
        </p:spPr>
        <p:txBody>
          <a:bodyPr>
            <a:normAutofit/>
          </a:bodyPr>
          <a:lstStyle>
            <a:lvl1pPr marL="0" indent="0" algn="l">
              <a:buNone/>
              <a:defRPr sz="1688">
                <a:solidFill>
                  <a:schemeClr val="accent3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606" y="2824164"/>
            <a:ext cx="5751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2869" spc="-85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70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35847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9464-62FE-406B-87B8-2D97F20E17F9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8610" y="1700222"/>
            <a:ext cx="8578309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611" y="4721309"/>
            <a:ext cx="8578309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11" y="296863"/>
            <a:ext cx="857830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0187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442-589B-4BFC-9184-496EEB8D88F7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8608" y="296863"/>
            <a:ext cx="8586788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70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5995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1B3-482F-4F4A-A3C3-E26533A2A6F7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278608" y="296871"/>
            <a:ext cx="8586788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70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0540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10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1999" y="7020000"/>
            <a:ext cx="1215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smtClean="0"/>
              <a:pPr/>
              <a:t>12-10-2022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0430" y="7020000"/>
            <a:ext cx="3972043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607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048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11" y="-1368000"/>
            <a:ext cx="8586787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1999" y="7020000"/>
            <a:ext cx="1215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E1FD19D5-EFBE-44BB-99F8-B3AC1E31F12E}" type="datetime1">
              <a:rPr lang="nl-NL" smtClean="0"/>
              <a:t>12-10-2022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0430" y="7020000"/>
            <a:ext cx="3972043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607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790766" y="2946447"/>
            <a:ext cx="3564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13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13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13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13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13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13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13"/>
            </a:p>
          </p:txBody>
        </p:sp>
      </p:grpSp>
    </p:spTree>
    <p:extLst>
      <p:ext uri="{BB962C8B-B14F-4D97-AF65-F5344CB8AC3E}">
        <p14:creationId xmlns:p14="http://schemas.microsoft.com/office/powerpoint/2010/main" val="2946929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3101" y="2861101"/>
            <a:ext cx="5257800" cy="1160403"/>
          </a:xfrm>
        </p:spPr>
        <p:txBody>
          <a:bodyPr anchor="ctr"/>
          <a:lstStyle>
            <a:lvl1pPr algn="ctr"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1999" y="7020000"/>
            <a:ext cx="1215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92644BC-DF8B-4D67-A7E7-632056BAF6A3}" type="datetime1">
              <a:rPr lang="nl-NL" smtClean="0"/>
              <a:t>12-10-2022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0430" y="7020000"/>
            <a:ext cx="3972043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607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508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1999" y="7020000"/>
            <a:ext cx="1215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noProof="0" smtClean="0"/>
              <a:pPr/>
              <a:t>12-10-2022</a:t>
            </a:fld>
            <a:endParaRPr lang="nl-NL" noProof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0430" y="7020000"/>
            <a:ext cx="3972043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607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 userDrawn="1"/>
        </p:nvGrpSpPr>
        <p:grpSpPr>
          <a:xfrm>
            <a:off x="278606" y="1700213"/>
            <a:ext cx="3527583" cy="4532324"/>
            <a:chOff x="371475" y="1700213"/>
            <a:chExt cx="4703444" cy="4532324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 userDrawn="1"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51435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88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 userDrawn="1"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45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563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563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563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563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563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591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563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563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591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563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563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514350" eaLnBrk="1" fontAlgn="auto" latinLnBrk="0" hangingPunct="1">
                  <a:lnSpc>
                    <a:spcPct val="90000"/>
                  </a:lnSpc>
                  <a:spcBef>
                    <a:spcPts val="338"/>
                  </a:spcBef>
                  <a:spcAft>
                    <a:spcPts val="338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619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514350" eaLnBrk="1" fontAlgn="auto" latinLnBrk="0" hangingPunct="1">
                  <a:lnSpc>
                    <a:spcPct val="90000"/>
                  </a:lnSpc>
                  <a:spcBef>
                    <a:spcPts val="338"/>
                  </a:spcBef>
                  <a:spcAft>
                    <a:spcPts val="338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619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 userDrawn="1"/>
          </p:nvSpPr>
          <p:spPr>
            <a:xfrm>
              <a:off x="807791" y="3436580"/>
              <a:ext cx="4267128" cy="175240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21500" lvl="0" indent="-121500">
                <a:buFont typeface="Arial" panose="020B0604020202020204" pitchFamily="34" charset="0"/>
                <a:buChar char="•"/>
              </a:pPr>
              <a:r>
                <a:rPr lang="nl-NL" sz="1013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sz="1013" noProof="0" dirty="0"/>
                <a:t> niveau</a:t>
              </a:r>
            </a:p>
            <a:p>
              <a:pPr marL="282235" lvl="1" indent="-160735">
                <a:buFont typeface="Arial" panose="020B0604020202020204" pitchFamily="34" charset="0"/>
                <a:buChar char="-"/>
              </a:pPr>
              <a:r>
                <a:rPr lang="nl-NL" sz="1013" noProof="0" dirty="0"/>
                <a:t>Tweede niveau</a:t>
              </a:r>
            </a:p>
            <a:p>
              <a:pPr marL="364500" lvl="2" indent="-121500">
                <a:buFont typeface="Arial" panose="020B0604020202020204" pitchFamily="34" charset="0"/>
                <a:buChar char="-"/>
              </a:pPr>
              <a:r>
                <a:rPr lang="nl-NL" sz="1013" noProof="0" dirty="0"/>
                <a:t>Derde niveau</a:t>
              </a:r>
            </a:p>
            <a:p>
              <a:pPr marL="0" lvl="3"/>
              <a:r>
                <a:rPr lang="nl-NL" sz="1013" b="1" noProof="0" dirty="0"/>
                <a:t>Vierde niveau</a:t>
              </a:r>
            </a:p>
            <a:p>
              <a:pPr marL="0" lvl="4"/>
              <a:r>
                <a:rPr lang="nl-NL" sz="1013" noProof="0" dirty="0"/>
                <a:t>Vijfde niveau</a:t>
              </a:r>
            </a:p>
            <a:p>
              <a:pPr marL="243000" lvl="5" indent="-243000">
                <a:buFont typeface="+mj-lt"/>
                <a:buAutoNum type="arabicPeriod"/>
              </a:pPr>
              <a:r>
                <a:rPr lang="nl-NL" sz="1013" noProof="0" dirty="0"/>
                <a:t>Zesde niveau</a:t>
              </a:r>
            </a:p>
            <a:p>
              <a:pPr marL="486000" lvl="6" indent="-243000">
                <a:buFont typeface="+mj-lt"/>
                <a:buAutoNum type="alphaLcPeriod"/>
              </a:pPr>
              <a:r>
                <a:rPr lang="nl-NL" sz="1013" noProof="0" dirty="0"/>
                <a:t>Zevende niveau - Subtitel</a:t>
              </a:r>
            </a:p>
            <a:p>
              <a:pPr marL="0" lvl="7">
                <a:spcAft>
                  <a:spcPts val="675"/>
                </a:spcAft>
              </a:pPr>
              <a:r>
                <a:rPr lang="nl-NL" sz="1688" noProof="0" dirty="0"/>
                <a:t>Achtste niveau - Subtitel</a:t>
              </a:r>
            </a:p>
            <a:p>
              <a:pPr marL="0" lvl="8"/>
              <a:r>
                <a:rPr lang="nl-NL" sz="1013" noProof="0" dirty="0"/>
                <a:t>Negende Niveau</a:t>
              </a:r>
            </a:p>
            <a:p>
              <a:endParaRPr lang="nl-NL" sz="1013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63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63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63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63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63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63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63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63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63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 userDrawn="1"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514350" eaLnBrk="1" fontAlgn="auto" latinLnBrk="0" hangingPunct="1">
                <a:lnSpc>
                  <a:spcPct val="90000"/>
                </a:lnSpc>
                <a:spcBef>
                  <a:spcPts val="338"/>
                </a:spcBef>
                <a:spcAft>
                  <a:spcPts val="33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1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619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61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619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61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619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 userDrawn="1"/>
        </p:nvGrpSpPr>
        <p:grpSpPr>
          <a:xfrm>
            <a:off x="4567757" y="1714039"/>
            <a:ext cx="3223695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 userDrawn="1"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51435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88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63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 userDrawn="1"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514350" eaLnBrk="1" fontAlgn="auto" latinLnBrk="0" hangingPunct="1">
                <a:lnSpc>
                  <a:spcPct val="90000"/>
                </a:lnSpc>
                <a:spcBef>
                  <a:spcPts val="338"/>
                </a:spcBef>
                <a:spcAft>
                  <a:spcPts val="338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61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619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61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619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61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63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 userDrawn="1"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514350" eaLnBrk="1" fontAlgn="auto" latinLnBrk="0" hangingPunct="1">
                <a:lnSpc>
                  <a:spcPct val="90000"/>
                </a:lnSpc>
                <a:spcBef>
                  <a:spcPts val="338"/>
                </a:spcBef>
                <a:spcAft>
                  <a:spcPts val="338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61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619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619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619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61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619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 userDrawn="1"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338"/>
                  </a:spcBef>
                  <a:spcAft>
                    <a:spcPts val="338"/>
                  </a:spcAft>
                </a:pPr>
                <a:r>
                  <a:rPr lang="nl-NL" sz="45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563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 userDrawn="1"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338"/>
                  </a:spcBef>
                  <a:spcAft>
                    <a:spcPts val="338"/>
                  </a:spcAft>
                </a:pPr>
                <a:endParaRPr lang="nl-NL" sz="45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563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563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338"/>
                  </a:spcBef>
                  <a:spcAft>
                    <a:spcPts val="338"/>
                  </a:spcAft>
                </a:pPr>
                <a:endParaRPr lang="nl-NL" sz="45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63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 userDrawn="1"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514350" eaLnBrk="1" fontAlgn="auto" latinLnBrk="0" hangingPunct="1">
                <a:lnSpc>
                  <a:spcPct val="90000"/>
                </a:lnSpc>
                <a:spcBef>
                  <a:spcPts val="338"/>
                </a:spcBef>
                <a:spcAft>
                  <a:spcPts val="338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61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61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61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619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61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619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 userDrawn="1"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563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 userDrawn="1"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338"/>
                </a:spcBef>
                <a:spcAft>
                  <a:spcPts val="338"/>
                </a:spcAft>
              </a:pPr>
              <a:endParaRPr lang="nl-NL" sz="45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 userDrawn="1"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563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 userDrawn="1"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 userDrawn="1"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338"/>
                  </a:spcBef>
                  <a:spcAft>
                    <a:spcPts val="338"/>
                  </a:spcAft>
                </a:pPr>
                <a:endParaRPr lang="nl-NL" sz="45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 userDrawn="1"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563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 userDrawn="1"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563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 userDrawn="1"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563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 userDrawn="1"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563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 userDrawn="1"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563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 userDrawn="1"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338"/>
                    </a:spcBef>
                    <a:spcAft>
                      <a:spcPts val="338"/>
                    </a:spcAft>
                  </a:pPr>
                  <a:endParaRPr lang="nl-NL" sz="45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563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563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563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563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563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sz="1013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 userDrawn="1"/>
          </p:nvSpPr>
          <p:spPr>
            <a:xfrm>
              <a:off x="7553169" y="5377232"/>
              <a:ext cx="855209" cy="154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684851" rtl="0" eaLnBrk="1" latinLnBrk="0" hangingPunct="1">
                <a:lnSpc>
                  <a:spcPct val="90000"/>
                </a:lnSpc>
                <a:spcBef>
                  <a:spcPts val="338"/>
                </a:spcBef>
                <a:spcAft>
                  <a:spcPts val="338"/>
                </a:spcAft>
              </a:pPr>
              <a:r>
                <a:rPr lang="nl-NL" sz="45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 userDrawn="1"/>
          </p:nvSpPr>
          <p:spPr>
            <a:xfrm>
              <a:off x="7539740" y="5698358"/>
              <a:ext cx="855209" cy="154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684851" rtl="0" eaLnBrk="1" latinLnBrk="0" hangingPunct="1">
                <a:lnSpc>
                  <a:spcPct val="90000"/>
                </a:lnSpc>
                <a:spcBef>
                  <a:spcPts val="338"/>
                </a:spcBef>
                <a:spcAft>
                  <a:spcPts val="338"/>
                </a:spcAft>
              </a:pPr>
              <a:r>
                <a:rPr lang="nl-NL" sz="45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 userDrawn="1"/>
        </p:nvSpPr>
        <p:spPr>
          <a:xfrm>
            <a:off x="278611" y="296863"/>
            <a:ext cx="758102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225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40608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607" y="296872"/>
            <a:ext cx="4233862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3375" spc="-68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989" y="2699264"/>
            <a:ext cx="4233862" cy="3430083"/>
          </a:xfrm>
        </p:spPr>
        <p:txBody>
          <a:bodyPr>
            <a:normAutofit/>
          </a:bodyPr>
          <a:lstStyle>
            <a:lvl1pPr marL="0" indent="0" algn="l">
              <a:buNone/>
              <a:defRPr sz="1688">
                <a:solidFill>
                  <a:schemeClr val="tx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1062" y="6325170"/>
            <a:ext cx="3690938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607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92514" y="5896036"/>
            <a:ext cx="20628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31537" y="0"/>
            <a:ext cx="4512467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8" y="6325170"/>
            <a:ext cx="602456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E8DCF3-56A4-46E1-9EBC-EA613906C72E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92514" y="5896036"/>
            <a:ext cx="20628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6931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607" y="3001962"/>
            <a:ext cx="6507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3375" spc="-68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100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1062" y="6325170"/>
            <a:ext cx="3690938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792516" y="5896036"/>
            <a:ext cx="2062840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8" y="6325170"/>
            <a:ext cx="602456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860599-687F-493C-A523-B4769D1A9902}" type="datetime1">
              <a:rPr lang="nl-NL" noProof="0" smtClean="0"/>
              <a:t>12-10-2022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3505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7" y="296863"/>
            <a:ext cx="7695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8" y="1709738"/>
            <a:ext cx="8586788" cy="4419599"/>
          </a:xfrm>
        </p:spPr>
        <p:txBody>
          <a:bodyPr numCol="2" spcCol="180000">
            <a:noAutofit/>
          </a:bodyPr>
          <a:lstStyle>
            <a:lvl1pPr marL="364500" indent="-364500">
              <a:spcBef>
                <a:spcPts val="1575"/>
              </a:spcBef>
              <a:buFont typeface="+mj-lt"/>
              <a:buAutoNum type="arabicPeriod"/>
              <a:defRPr sz="1688" b="1">
                <a:solidFill>
                  <a:schemeClr val="tx1"/>
                </a:solidFill>
              </a:defRPr>
            </a:lvl1pPr>
            <a:lvl2pPr marL="364500" indent="0">
              <a:spcBef>
                <a:spcPts val="113"/>
              </a:spcBef>
              <a:buFont typeface="+mj-lt"/>
              <a:buNone/>
              <a:defRPr sz="1013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05B-C73B-4907-9377-FC5FEFF5C94B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673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6" y="296863"/>
            <a:ext cx="7695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8" y="1709738"/>
            <a:ext cx="8586788" cy="4419599"/>
          </a:xfrm>
        </p:spPr>
        <p:txBody>
          <a:bodyPr numCol="2" spcCol="180000">
            <a:noAutofit/>
          </a:bodyPr>
          <a:lstStyle>
            <a:lvl1pPr marL="364500" indent="-364500">
              <a:spcBef>
                <a:spcPts val="1575"/>
              </a:spcBef>
              <a:buClr>
                <a:schemeClr val="accent1"/>
              </a:buClr>
              <a:buFont typeface="+mj-lt"/>
              <a:buAutoNum type="arabicPeriod"/>
              <a:defRPr sz="1688" b="1">
                <a:solidFill>
                  <a:schemeClr val="accent3"/>
                </a:solidFill>
              </a:defRPr>
            </a:lvl1pPr>
            <a:lvl2pPr marL="364500" indent="0">
              <a:spcBef>
                <a:spcPts val="113"/>
              </a:spcBef>
              <a:buFont typeface="+mj-lt"/>
              <a:buNone/>
              <a:defRPr sz="1013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24F-0B7B-4710-AD11-E918B7D7DC34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70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6592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9" y="296863"/>
            <a:ext cx="4233861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7" y="1709738"/>
            <a:ext cx="4233862" cy="4419599"/>
          </a:xfrm>
        </p:spPr>
        <p:txBody>
          <a:bodyPr numCol="1" spcCol="180000">
            <a:noAutofit/>
          </a:bodyPr>
          <a:lstStyle>
            <a:lvl1pPr marL="364500" indent="-364500">
              <a:spcBef>
                <a:spcPts val="1575"/>
              </a:spcBef>
              <a:buFont typeface="+mj-lt"/>
              <a:buAutoNum type="arabicPeriod"/>
              <a:defRPr sz="1688" b="1">
                <a:solidFill>
                  <a:schemeClr val="tx1"/>
                </a:solidFill>
              </a:defRPr>
            </a:lvl1pPr>
            <a:lvl2pPr marL="364500" indent="0">
              <a:spcBef>
                <a:spcPts val="113"/>
              </a:spcBef>
              <a:buFont typeface="+mj-lt"/>
              <a:buNone/>
              <a:defRPr sz="1013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D4A7-C8B7-4A0C-B633-469DC286E6A4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31537" y="0"/>
            <a:ext cx="4512467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49416" y="6308770"/>
            <a:ext cx="6075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182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9" y="4878640"/>
            <a:ext cx="7922419" cy="1250698"/>
          </a:xfrm>
        </p:spPr>
        <p:txBody>
          <a:bodyPr/>
          <a:lstStyle>
            <a:lvl1pPr>
              <a:lnSpc>
                <a:spcPct val="100000"/>
              </a:lnSpc>
              <a:defRPr spc="-23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4ED-5108-4353-A2EE-644FDE4D0D92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" y="0"/>
            <a:ext cx="9143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8607" y="4878640"/>
            <a:ext cx="664368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2250" b="1" kern="1200" spc="-23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7" y="6308770"/>
            <a:ext cx="6075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6749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9" y="4878640"/>
            <a:ext cx="7922419" cy="1250698"/>
          </a:xfrm>
        </p:spPr>
        <p:txBody>
          <a:bodyPr/>
          <a:lstStyle>
            <a:lvl1pPr>
              <a:lnSpc>
                <a:spcPct val="100000"/>
              </a:lnSpc>
              <a:defRPr spc="-23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D6B-D6F0-40D7-BDA6-80E6F7E85B75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" y="0"/>
            <a:ext cx="9143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8607" y="4878640"/>
            <a:ext cx="664368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2250" b="1" kern="1200" spc="-23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70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617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11" y="296863"/>
            <a:ext cx="7581023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608" y="1709739"/>
            <a:ext cx="8586788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999" y="7020000"/>
            <a:ext cx="1215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675">
                <a:solidFill>
                  <a:srgbClr val="E6E6E6"/>
                </a:solidFill>
              </a:defRPr>
            </a:lvl1pPr>
          </a:lstStyle>
          <a:p>
            <a:fld id="{3033D5A6-A31A-4714-8C8C-D9F565F5F594}" type="datetime1">
              <a:rPr lang="nl-NL" noProof="0" smtClean="0"/>
              <a:t>12-10-2022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430" y="6325170"/>
            <a:ext cx="3972043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675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8607" y="6325170"/>
            <a:ext cx="233958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675" b="1"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8249416" y="6308770"/>
            <a:ext cx="6075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62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79" r:id="rId9"/>
    <p:sldLayoutId id="2147483680" r:id="rId10"/>
    <p:sldLayoutId id="2147483681" r:id="rId11"/>
    <p:sldLayoutId id="2147483682" r:id="rId12"/>
    <p:sldLayoutId id="2147483672" r:id="rId13"/>
    <p:sldLayoutId id="2147483673" r:id="rId14"/>
    <p:sldLayoutId id="2147483674" r:id="rId15"/>
    <p:sldLayoutId id="2147483676" r:id="rId16"/>
    <p:sldLayoutId id="2147483677" r:id="rId17"/>
    <p:sldLayoutId id="2147483678" r:id="rId18"/>
    <p:sldLayoutId id="2147483649" r:id="rId19"/>
    <p:sldLayoutId id="2147483669" r:id="rId20"/>
    <p:sldLayoutId id="2147483670" r:id="rId21"/>
    <p:sldLayoutId id="2147483683" r:id="rId22"/>
    <p:sldLayoutId id="2147483684" r:id="rId23"/>
    <p:sldLayoutId id="2147483685" r:id="rId24"/>
    <p:sldLayoutId id="2147483654" r:id="rId25"/>
    <p:sldLayoutId id="2147483655" r:id="rId26"/>
    <p:sldLayoutId id="2147483687" r:id="rId27"/>
    <p:sldLayoutId id="2147483688" r:id="rId28"/>
    <p:sldLayoutId id="2147483689" r:id="rId29"/>
  </p:sldLayoutIdLst>
  <p:hf hdr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25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1500" indent="-121500" algn="l" defTabSz="51435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43000" indent="-121500" algn="l" defTabSz="51435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364500" indent="-121500" algn="l" defTabSz="51435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013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514350" rtl="0" eaLnBrk="1" latinLnBrk="0" hangingPunct="1">
        <a:lnSpc>
          <a:spcPct val="100000"/>
        </a:lnSpc>
        <a:spcBef>
          <a:spcPts val="0"/>
        </a:spcBef>
        <a:buFontTx/>
        <a:buNone/>
        <a:defRPr sz="1013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514350" rtl="0" eaLnBrk="1" latinLnBrk="0" hangingPunct="1">
        <a:lnSpc>
          <a:spcPct val="100000"/>
        </a:lnSpc>
        <a:spcBef>
          <a:spcPts val="0"/>
        </a:spcBef>
        <a:buFont typeface="+mj-lt"/>
        <a:buNone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0" indent="-243000" algn="l" defTabSz="51435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486000" indent="-243000" algn="l" defTabSz="5143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013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514350" rtl="0" eaLnBrk="1" latinLnBrk="0" hangingPunct="1">
        <a:lnSpc>
          <a:spcPct val="100000"/>
        </a:lnSpc>
        <a:spcBef>
          <a:spcPts val="0"/>
        </a:spcBef>
        <a:spcAft>
          <a:spcPts val="675"/>
        </a:spcAft>
        <a:buFont typeface="Arial" panose="020B0604020202020204" pitchFamily="34" charset="0"/>
        <a:buNone/>
        <a:defRPr lang="nl-NL" sz="1688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51435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76" userDrawn="1">
          <p15:clr>
            <a:srgbClr val="F26B43"/>
          </p15:clr>
        </p15:guide>
        <p15:guide id="4" pos="5585" userDrawn="1">
          <p15:clr>
            <a:srgbClr val="F26B43"/>
          </p15:clr>
        </p15:guide>
        <p15:guide id="5" orient="horz" pos="187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ooter Placeholder 2">
            <a:extLst>
              <a:ext uri="{FF2B5EF4-FFF2-40B4-BE49-F238E27FC236}">
                <a16:creationId xmlns:a16="http://schemas.microsoft.com/office/drawing/2014/main" id="{4AA12A28-C83D-4D48-A489-57E7E9709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1062" y="6325170"/>
            <a:ext cx="3690938" cy="216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nl-NL" noProof="0"/>
              <a:t>Onderwerp van de presentatie</a:t>
            </a:r>
          </a:p>
        </p:txBody>
      </p:sp>
      <p:sp>
        <p:nvSpPr>
          <p:cNvPr id="74" name="Date Placeholder 3">
            <a:extLst>
              <a:ext uri="{FF2B5EF4-FFF2-40B4-BE49-F238E27FC236}">
                <a16:creationId xmlns:a16="http://schemas.microsoft.com/office/drawing/2014/main" id="{D506EF4C-47F1-42A4-901E-71535973EA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8" y="6325170"/>
            <a:ext cx="602456" cy="216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57F04B2F-7CB4-4EC9-8DAE-E7C3ED683122}" type="datetime1">
              <a:rPr lang="nl-NL" noProof="0" smtClean="0"/>
              <a:pPr>
                <a:spcAft>
                  <a:spcPts val="600"/>
                </a:spcAft>
              </a:pPr>
              <a:t>12-10-2022</a:t>
            </a:fld>
            <a:endParaRPr lang="nl-NL" noProof="0"/>
          </a:p>
        </p:txBody>
      </p:sp>
      <p:sp>
        <p:nvSpPr>
          <p:cNvPr id="35843" name="Ondertitel 2"/>
          <p:cNvSpPr>
            <a:spLocks noGrp="1"/>
          </p:cNvSpPr>
          <p:nvPr>
            <p:ph type="subTitle" idx="1"/>
          </p:nvPr>
        </p:nvSpPr>
        <p:spPr>
          <a:xfrm>
            <a:off x="280988" y="5155915"/>
            <a:ext cx="5751000" cy="97342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l-NL" altLang="nl-NL" b="1" dirty="0"/>
              <a:t>Voedergewassen V31 </a:t>
            </a:r>
          </a:p>
        </p:txBody>
      </p:sp>
      <p:sp>
        <p:nvSpPr>
          <p:cNvPr id="35842" name="Titel 1"/>
          <p:cNvSpPr>
            <a:spLocks noGrp="1"/>
          </p:cNvSpPr>
          <p:nvPr>
            <p:ph type="ctrTitle"/>
          </p:nvPr>
        </p:nvSpPr>
        <p:spPr>
          <a:xfrm>
            <a:off x="278606" y="2824164"/>
            <a:ext cx="5751000" cy="2082553"/>
          </a:xfrm>
        </p:spPr>
        <p:txBody>
          <a:bodyPr wrap="square" anchor="b">
            <a:normAutofit/>
          </a:bodyPr>
          <a:lstStyle/>
          <a:p>
            <a:r>
              <a:rPr lang="nl-NL" altLang="nl-NL" b="1" dirty="0"/>
              <a:t>1. Introductie maïs </a:t>
            </a:r>
          </a:p>
        </p:txBody>
      </p:sp>
    </p:spTree>
    <p:extLst>
      <p:ext uri="{BB962C8B-B14F-4D97-AF65-F5344CB8AC3E}">
        <p14:creationId xmlns:p14="http://schemas.microsoft.com/office/powerpoint/2010/main" val="517767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Inleiding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/>
              <a:t>Afkomstig uit Midden-Amerika</a:t>
            </a:r>
          </a:p>
          <a:p>
            <a:r>
              <a:rPr lang="nl-NL" sz="2800" dirty="0"/>
              <a:t>1492 verspreiding gewas </a:t>
            </a:r>
          </a:p>
          <a:p>
            <a:r>
              <a:rPr lang="nl-NL" sz="2800" dirty="0"/>
              <a:t>In Nederland sinds de jaren ‘30 </a:t>
            </a:r>
          </a:p>
          <a:p>
            <a:r>
              <a:rPr lang="nl-NL" sz="2800" dirty="0"/>
              <a:t>Vraag van korrelmaïs naar snijmaïs </a:t>
            </a:r>
            <a:r>
              <a:rPr lang="nl-NL" sz="2800" dirty="0">
                <a:sym typeface="Wingdings" pitchFamily="2" charset="2"/>
              </a:rPr>
              <a:t> teelt- en oogsttechnieken zijn verbeterd. </a:t>
            </a:r>
            <a:endParaRPr lang="nl-NL" sz="2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3D532-9ACD-4043-B0D4-E0B49258A2F0}" type="slidenum">
              <a:rPr lang="en-US" altLang="nl-NL" smtClean="0"/>
              <a:pPr>
                <a:defRPr/>
              </a:pPr>
              <a:t>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634733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Areaal snijmaïs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052736"/>
            <a:ext cx="7560840" cy="544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3D532-9ACD-4043-B0D4-E0B49258A2F0}" type="slidenum">
              <a:rPr lang="en-US" altLang="nl-NL" smtClean="0"/>
              <a:pPr>
                <a:defRPr/>
              </a:pPr>
              <a:t>3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157926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Succes gewas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Makkelijk te telen ruwvoergewas met hoge en constante kwaliteit </a:t>
            </a:r>
          </a:p>
          <a:p>
            <a:r>
              <a:rPr lang="nl-NL" sz="2800" dirty="0"/>
              <a:t>Positief effect op melkproductie </a:t>
            </a:r>
          </a:p>
          <a:p>
            <a:r>
              <a:rPr lang="nl-NL" sz="2800" dirty="0"/>
              <a:t>Voederwaarde is belangrijk (VEM)</a:t>
            </a:r>
          </a:p>
          <a:p>
            <a:endParaRPr lang="nl-NL" sz="2800" dirty="0"/>
          </a:p>
          <a:p>
            <a:pPr>
              <a:buNone/>
            </a:pPr>
            <a:endParaRPr lang="nl-NL" sz="2800" dirty="0"/>
          </a:p>
          <a:p>
            <a:pPr>
              <a:buNone/>
            </a:pPr>
            <a:endParaRPr lang="nl-NL" sz="2800" dirty="0"/>
          </a:p>
          <a:p>
            <a:pPr>
              <a:buNone/>
            </a:pPr>
            <a:endParaRPr lang="nl-NL" sz="2800" dirty="0"/>
          </a:p>
          <a:p>
            <a:pPr>
              <a:buNone/>
            </a:pPr>
            <a:endParaRPr lang="nl-NL" sz="2800" dirty="0"/>
          </a:p>
          <a:p>
            <a:pPr>
              <a:buNone/>
            </a:pPr>
            <a:r>
              <a:rPr lang="nl-NL" sz="2000" dirty="0"/>
              <a:t>     % aanwezig in Nederland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3D532-9ACD-4043-B0D4-E0B49258A2F0}" type="slidenum">
              <a:rPr lang="en-US" altLang="nl-NL" smtClean="0"/>
              <a:pPr>
                <a:defRPr/>
              </a:pPr>
              <a:t>4</a:t>
            </a:fld>
            <a:endParaRPr lang="en-US" altLang="nl-NL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84859"/>
              </p:ext>
            </p:extLst>
          </p:nvPr>
        </p:nvGraphicFramePr>
        <p:xfrm>
          <a:off x="566353" y="3919537"/>
          <a:ext cx="4359086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4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8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8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8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/>
                        <a:t>1991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/>
                        <a:t>2001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/>
                        <a:t>2003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Snijmaïs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CCM/MKS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Korrelmaïs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1755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Gebruiksvormen maïs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/>
              <a:t>Snijmaïs</a:t>
            </a:r>
          </a:p>
          <a:p>
            <a:r>
              <a:rPr lang="nl-NL" sz="2800" dirty="0"/>
              <a:t>Korrelmaïs</a:t>
            </a:r>
          </a:p>
          <a:p>
            <a:r>
              <a:rPr lang="nl-NL" sz="2800" dirty="0"/>
              <a:t>Suikermaïs </a:t>
            </a:r>
          </a:p>
          <a:p>
            <a:r>
              <a:rPr lang="nl-NL" sz="2800" dirty="0" err="1"/>
              <a:t>Maïskolvensilage</a:t>
            </a:r>
            <a:r>
              <a:rPr lang="nl-NL" sz="2800" dirty="0"/>
              <a:t> (MKS)</a:t>
            </a:r>
          </a:p>
          <a:p>
            <a:r>
              <a:rPr lang="nl-NL" sz="2800" dirty="0" err="1"/>
              <a:t>Corn</a:t>
            </a:r>
            <a:r>
              <a:rPr lang="nl-NL" sz="2800" dirty="0"/>
              <a:t> </a:t>
            </a:r>
            <a:r>
              <a:rPr lang="nl-NL" sz="2800" dirty="0" err="1"/>
              <a:t>Cob</a:t>
            </a:r>
            <a:r>
              <a:rPr lang="nl-NL" sz="2800" dirty="0"/>
              <a:t> Mix (CCM)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3D532-9ACD-4043-B0D4-E0B49258A2F0}" type="slidenum">
              <a:rPr lang="en-US" altLang="nl-NL" smtClean="0"/>
              <a:pPr>
                <a:defRPr/>
              </a:pPr>
              <a:t>5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516030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800" dirty="0">
                <a:sym typeface="Wingdings" panose="05000000000000000000" pitchFamily="2" charset="2"/>
              </a:rPr>
              <a:t>Wiki Voedergewassen </a:t>
            </a:r>
          </a:p>
          <a:p>
            <a:pPr marL="0" indent="0">
              <a:buNone/>
            </a:pPr>
            <a:endParaRPr lang="nl-NL" sz="2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sz="2800" dirty="0">
                <a:sym typeface="Wingdings" panose="05000000000000000000" pitchFamily="2" charset="2"/>
              </a:rPr>
              <a:t>Lees H1 van ‘Handboek snijmaïs’ </a:t>
            </a:r>
          </a:p>
          <a:p>
            <a:pPr marL="0" indent="0">
              <a:buNone/>
            </a:pPr>
            <a:r>
              <a:rPr lang="nl-NL" sz="2800" dirty="0">
                <a:sym typeface="Wingdings" panose="05000000000000000000" pitchFamily="2" charset="2"/>
              </a:rPr>
              <a:t>Maak H1 van ‘Werkboek snijmaïs’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3D532-9ACD-4043-B0D4-E0B49258A2F0}" type="slidenum">
              <a:rPr lang="en-US" altLang="nl-NL" smtClean="0"/>
              <a:pPr>
                <a:defRPr/>
              </a:pPr>
              <a:t>6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781892273"/>
      </p:ext>
    </p:extLst>
  </p:cSld>
  <p:clrMapOvr>
    <a:masterClrMapping/>
  </p:clrMapOvr>
</p:sld>
</file>

<file path=ppt/theme/theme1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.potx" id="{0635E91E-FBA7-4A8B-B522-53C4FF720AC5}" vid="{81EEE544-BE30-41B1-B76B-26E0C066DFE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464CDD39C39648B1ABEE99F3BACD5D" ma:contentTypeVersion="0" ma:contentTypeDescription="Een nieuw document maken." ma:contentTypeScope="" ma:versionID="8fc9deaf3217af4824c090a6e5240c0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17e5968c79d9fe2fc9f8835eee23f5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CB63730-AD36-4F0C-8C61-D94915E3C8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61B2D58-936F-4BD2-8FE1-199ADA5CFC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3B809E-9840-4F61-A777-0ECC9F692F1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Yuverta - basis ppt</Template>
  <TotalTime>378</TotalTime>
  <Words>302</Words>
  <Application>Microsoft Office PowerPoint</Application>
  <PresentationFormat>Diavoorstelling (4:3)</PresentationFormat>
  <Paragraphs>68</Paragraphs>
  <Slides>6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Arial Black</vt:lpstr>
      <vt:lpstr>Calibri</vt:lpstr>
      <vt:lpstr>Yuverta</vt:lpstr>
      <vt:lpstr>1. Introductie maïs </vt:lpstr>
      <vt:lpstr>Inleiding </vt:lpstr>
      <vt:lpstr>Areaal snijmaïs</vt:lpstr>
      <vt:lpstr>Succes gewas</vt:lpstr>
      <vt:lpstr>Gebruiksvormen maïs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Sandra Thijssen</dc:creator>
  <dc:description>Template by HQ Solutions</dc:description>
  <cp:lastModifiedBy>Carolien Sengers</cp:lastModifiedBy>
  <cp:revision>37</cp:revision>
  <dcterms:created xsi:type="dcterms:W3CDTF">2021-03-01T11:59:21Z</dcterms:created>
  <dcterms:modified xsi:type="dcterms:W3CDTF">2022-10-12T11:35:25Z</dcterms:modified>
  <cp:version>002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0x01010007464CDD39C39648B1ABEE99F3BACD5D</vt:lpwstr>
  </property>
</Properties>
</file>